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72" r:id="rId5"/>
    <p:sldId id="264" r:id="rId6"/>
    <p:sldId id="257" r:id="rId7"/>
    <p:sldId id="287" r:id="rId8"/>
    <p:sldId id="274" r:id="rId9"/>
    <p:sldId id="275" r:id="rId10"/>
    <p:sldId id="288" r:id="rId11"/>
    <p:sldId id="263" r:id="rId12"/>
    <p:sldId id="276" r:id="rId13"/>
    <p:sldId id="279" r:id="rId14"/>
    <p:sldId id="280" r:id="rId15"/>
    <p:sldId id="282" r:id="rId16"/>
    <p:sldId id="281" r:id="rId17"/>
    <p:sldId id="290" r:id="rId18"/>
    <p:sldId id="291" r:id="rId19"/>
    <p:sldId id="292" r:id="rId20"/>
    <p:sldId id="286" r:id="rId2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2575"/>
    <a:srgbClr val="D482D4"/>
    <a:srgbClr val="8D2C85"/>
    <a:srgbClr val="953395"/>
    <a:srgbClr val="322944"/>
    <a:srgbClr val="FFFFFF"/>
    <a:srgbClr val="009999"/>
    <a:srgbClr val="F8F8F8"/>
    <a:srgbClr val="5E71B3"/>
    <a:srgbClr val="005A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7" autoAdjust="0"/>
    <p:restoredTop sz="93969" autoAdjust="0"/>
  </p:normalViewPr>
  <p:slideViewPr>
    <p:cSldViewPr snapToGrid="0">
      <p:cViewPr varScale="1">
        <p:scale>
          <a:sx n="69" d="100"/>
          <a:sy n="69" d="100"/>
        </p:scale>
        <p:origin x="774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693D3-FED4-45AC-ABCA-50F84360218B}" type="datetimeFigureOut">
              <a:rPr lang="es-CO" smtClean="0"/>
              <a:t>20/02/2025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30542-D5C0-43EE-93EA-971FF8A00B05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2285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22EDB00-6B14-790F-60B8-B8847DD3BEE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14530" y="3994485"/>
            <a:ext cx="5639219" cy="465220"/>
          </a:xfrm>
        </p:spPr>
        <p:txBody>
          <a:bodyPr>
            <a:normAutofit/>
          </a:bodyPr>
          <a:lstStyle>
            <a:lvl1pPr marL="0" indent="0" algn="just">
              <a:buNone/>
              <a:defRPr sz="2800" b="1" cap="none" baseline="0">
                <a:solidFill>
                  <a:srgbClr val="95339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Nombre y apellidos</a:t>
            </a:r>
            <a:endParaRPr lang="es-CO" dirty="0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EC5D051E-973C-CBAF-C279-B1A0973E1CF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14950" y="4507083"/>
            <a:ext cx="5638800" cy="81915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Título conferencia</a:t>
            </a:r>
            <a:endParaRPr lang="es-CO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D2D77BF-898D-F3B3-B322-BE7D7CB16537}"/>
              </a:ext>
            </a:extLst>
          </p:cNvPr>
          <p:cNvSpPr txBox="1"/>
          <p:nvPr userDrawn="1"/>
        </p:nvSpPr>
        <p:spPr>
          <a:xfrm>
            <a:off x="5233871" y="795013"/>
            <a:ext cx="67739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s-ES" sz="4400" b="1" dirty="0">
                <a:solidFill>
                  <a:srgbClr val="322944"/>
                </a:solidFill>
              </a:rPr>
              <a:t>Global Power Platform Bootcamp 2025</a:t>
            </a:r>
          </a:p>
          <a:p>
            <a:pPr>
              <a:spcBef>
                <a:spcPts val="0"/>
              </a:spcBef>
            </a:pPr>
            <a:r>
              <a:rPr lang="es-ES" sz="4400" b="1" dirty="0">
                <a:solidFill>
                  <a:srgbClr val="953395"/>
                </a:solidFill>
              </a:rPr>
              <a:t>Cali – </a:t>
            </a:r>
            <a:r>
              <a:rPr lang="es-ES" sz="4400" b="1" dirty="0">
                <a:solidFill>
                  <a:srgbClr val="8D2C85"/>
                </a:solidFill>
              </a:rPr>
              <a:t>Colombia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F90B321-223C-BEC8-C146-66B8A0045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005" y1="48511" x2="45005" y2="48511"/>
                        <a14:backgroundMark x1="45490" y1="48862" x2="45490" y2="48862"/>
                        <a14:backgroundMark x1="38603" y1="58494" x2="38603" y2="58494"/>
                      </a14:backgroundRemoval>
                    </a14:imgEffect>
                  </a14:imgLayer>
                </a14:imgProps>
              </a:ext>
            </a:extLst>
          </a:blip>
          <a:srcRect l="28872" t="34173" r="45838" b="25425"/>
          <a:stretch/>
        </p:blipFill>
        <p:spPr>
          <a:xfrm>
            <a:off x="4427418" y="242257"/>
            <a:ext cx="1249487" cy="1105513"/>
          </a:xfrm>
          <a:prstGeom prst="rect">
            <a:avLst/>
          </a:prstGeom>
        </p:spPr>
      </p:pic>
      <p:pic>
        <p:nvPicPr>
          <p:cNvPr id="8" name="Graphic 6">
            <a:extLst>
              <a:ext uri="{FF2B5EF4-FFF2-40B4-BE49-F238E27FC236}">
                <a16:creationId xmlns:a16="http://schemas.microsoft.com/office/drawing/2014/main" id="{D08DDF61-A76E-7EBA-22E8-A00D63735A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0097" y="6171351"/>
            <a:ext cx="626498" cy="62649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8B19861-4EF2-D702-86B3-03C16923011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3744" y="6171351"/>
            <a:ext cx="626498" cy="6264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D8C430A-D218-4A67-2D13-984DD5258D9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68974" y="6171351"/>
            <a:ext cx="626498" cy="626498"/>
          </a:xfrm>
          <a:prstGeom prst="rect">
            <a:avLst/>
          </a:prstGeom>
        </p:spPr>
      </p:pic>
      <p:pic>
        <p:nvPicPr>
          <p:cNvPr id="11" name="Graphic 12">
            <a:extLst>
              <a:ext uri="{FF2B5EF4-FFF2-40B4-BE49-F238E27FC236}">
                <a16:creationId xmlns:a16="http://schemas.microsoft.com/office/drawing/2014/main" id="{BF3B30F3-4ECB-E488-3A4E-555626FC17F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8584" y="6171127"/>
            <a:ext cx="626946" cy="626946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60D214F6-1D73-9AEF-6359-F0BFD752A863}"/>
              </a:ext>
            </a:extLst>
          </p:cNvPr>
          <p:cNvSpPr/>
          <p:nvPr userDrawn="1"/>
        </p:nvSpPr>
        <p:spPr>
          <a:xfrm>
            <a:off x="6893324" y="617112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3726250B-6011-E979-C360-B8ABE25185FA}"/>
              </a:ext>
            </a:extLst>
          </p:cNvPr>
          <p:cNvGrpSpPr/>
          <p:nvPr userDrawn="1"/>
        </p:nvGrpSpPr>
        <p:grpSpPr>
          <a:xfrm>
            <a:off x="-1314067" y="-871221"/>
            <a:ext cx="6157239" cy="6833190"/>
            <a:chOff x="-1314067" y="-871221"/>
            <a:chExt cx="6157239" cy="6833190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D71211F1-FCC0-10F3-97AE-31B000AC2C2E}"/>
                </a:ext>
              </a:extLst>
            </p:cNvPr>
            <p:cNvGrpSpPr/>
            <p:nvPr userDrawn="1"/>
          </p:nvGrpSpPr>
          <p:grpSpPr>
            <a:xfrm>
              <a:off x="-1314067" y="-871221"/>
              <a:ext cx="6157239" cy="6833190"/>
              <a:chOff x="-1314067" y="-871221"/>
              <a:chExt cx="6157239" cy="6833190"/>
            </a:xfrm>
          </p:grpSpPr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44790864-0B45-7731-35ED-700E5F5A6E5F}"/>
                  </a:ext>
                </a:extLst>
              </p:cNvPr>
              <p:cNvGrpSpPr/>
              <p:nvPr userDrawn="1"/>
            </p:nvGrpSpPr>
            <p:grpSpPr>
              <a:xfrm>
                <a:off x="1946045" y="3032592"/>
                <a:ext cx="2880000" cy="2880000"/>
                <a:chOff x="1946045" y="3032592"/>
                <a:chExt cx="2880000" cy="2880000"/>
              </a:xfrm>
            </p:grpSpPr>
            <p:sp>
              <p:nvSpPr>
                <p:cNvPr id="15" name="Círculo: vacío 14">
                  <a:extLst>
                    <a:ext uri="{FF2B5EF4-FFF2-40B4-BE49-F238E27FC236}">
                      <a16:creationId xmlns:a16="http://schemas.microsoft.com/office/drawing/2014/main" id="{1173793B-9F95-2534-CBC0-A4E02800B10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1946045" y="3032592"/>
                  <a:ext cx="2880000" cy="2880000"/>
                </a:xfrm>
                <a:prstGeom prst="donut">
                  <a:avLst>
                    <a:gd name="adj" fmla="val 3109"/>
                  </a:avLst>
                </a:prstGeom>
                <a:solidFill>
                  <a:srgbClr val="D482D4"/>
                </a:solidFill>
                <a:ln>
                  <a:solidFill>
                    <a:srgbClr val="D482D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2D7C4DB7-F74A-B5F4-E00E-61D05F15EB73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2125209" y="3212592"/>
                  <a:ext cx="2520000" cy="2520000"/>
                </a:xfrm>
                <a:prstGeom prst="ellipse">
                  <a:avLst/>
                </a:prstGeom>
                <a:solidFill>
                  <a:srgbClr val="7327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sz="18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" name="Grupo 23">
                <a:extLst>
                  <a:ext uri="{FF2B5EF4-FFF2-40B4-BE49-F238E27FC236}">
                    <a16:creationId xmlns:a16="http://schemas.microsoft.com/office/drawing/2014/main" id="{0D32131C-5264-1FD4-2E0F-C7BB2736CF8A}"/>
                  </a:ext>
                </a:extLst>
              </p:cNvPr>
              <p:cNvGrpSpPr/>
              <p:nvPr userDrawn="1"/>
            </p:nvGrpSpPr>
            <p:grpSpPr>
              <a:xfrm>
                <a:off x="-1314067" y="-871221"/>
                <a:ext cx="6157239" cy="6833190"/>
                <a:chOff x="-1314067" y="-871221"/>
                <a:chExt cx="6157239" cy="6833190"/>
              </a:xfrm>
            </p:grpSpPr>
            <p:sp>
              <p:nvSpPr>
                <p:cNvPr id="14" name="Elipse 13">
                  <a:extLst>
                    <a:ext uri="{FF2B5EF4-FFF2-40B4-BE49-F238E27FC236}">
                      <a16:creationId xmlns:a16="http://schemas.microsoft.com/office/drawing/2014/main" id="{FC168ABD-D50E-5DB5-A317-E0042D35C369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-1314067" y="-871221"/>
                  <a:ext cx="5638801" cy="5638801"/>
                </a:xfrm>
                <a:prstGeom prst="ellipse">
                  <a:avLst/>
                </a:prstGeom>
                <a:solidFill>
                  <a:srgbClr val="732773"/>
                </a:solidFill>
                <a:ln w="76200">
                  <a:solidFill>
                    <a:srgbClr val="95339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4" name="Arco de bloque 3">
                  <a:extLst>
                    <a:ext uri="{FF2B5EF4-FFF2-40B4-BE49-F238E27FC236}">
                      <a16:creationId xmlns:a16="http://schemas.microsoft.com/office/drawing/2014/main" id="{D538EB75-0820-58A2-4B05-2545042F83A3}"/>
                    </a:ext>
                  </a:extLst>
                </p:cNvPr>
                <p:cNvSpPr/>
                <p:nvPr userDrawn="1"/>
              </p:nvSpPr>
              <p:spPr>
                <a:xfrm rot="18967608">
                  <a:off x="1960861" y="3021453"/>
                  <a:ext cx="2882311" cy="2940516"/>
                </a:xfrm>
                <a:prstGeom prst="blockArc">
                  <a:avLst>
                    <a:gd name="adj1" fmla="val 13112588"/>
                    <a:gd name="adj2" fmla="val 20318267"/>
                    <a:gd name="adj3" fmla="val 287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5" name="Diagrama de flujo: conector 4">
              <a:extLst>
                <a:ext uri="{FF2B5EF4-FFF2-40B4-BE49-F238E27FC236}">
                  <a16:creationId xmlns:a16="http://schemas.microsoft.com/office/drawing/2014/main" id="{4B2848BE-2229-5561-A401-DB33FF964DAF}"/>
                </a:ext>
              </a:extLst>
            </p:cNvPr>
            <p:cNvSpPr/>
            <p:nvPr userDrawn="1"/>
          </p:nvSpPr>
          <p:spPr>
            <a:xfrm>
              <a:off x="376505" y="3877083"/>
              <a:ext cx="1260000" cy="1260000"/>
            </a:xfrm>
            <a:prstGeom prst="flowChartConnector">
              <a:avLst/>
            </a:prstGeom>
            <a:solidFill>
              <a:schemeClr val="bg1"/>
            </a:solidFill>
            <a:ln w="57150">
              <a:solidFill>
                <a:srgbClr val="D482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67A6129C-038B-26D7-14C0-C50A21ADADA6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416669" y="3900535"/>
            <a:ext cx="1188000" cy="1188000"/>
          </a:xfrm>
          <a:prstGeom prst="ellipse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CO" dirty="0"/>
              <a:t>Bandera</a:t>
            </a:r>
          </a:p>
        </p:txBody>
      </p:sp>
      <p:sp>
        <p:nvSpPr>
          <p:cNvPr id="28" name="Marcador de texto 19">
            <a:extLst>
              <a:ext uri="{FF2B5EF4-FFF2-40B4-BE49-F238E27FC236}">
                <a16:creationId xmlns:a16="http://schemas.microsoft.com/office/drawing/2014/main" id="{33F2AF21-E9B0-8E50-385C-DFB9C6391C8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34346" y="3334685"/>
            <a:ext cx="744318" cy="43306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s-CO" dirty="0"/>
              <a:t>País</a:t>
            </a:r>
          </a:p>
        </p:txBody>
      </p:sp>
      <p:sp>
        <p:nvSpPr>
          <p:cNvPr id="30" name="Arco de bloque 29">
            <a:extLst>
              <a:ext uri="{FF2B5EF4-FFF2-40B4-BE49-F238E27FC236}">
                <a16:creationId xmlns:a16="http://schemas.microsoft.com/office/drawing/2014/main" id="{8CBD0B38-8659-331B-6939-A26113C99371}"/>
              </a:ext>
            </a:extLst>
          </p:cNvPr>
          <p:cNvSpPr/>
          <p:nvPr userDrawn="1"/>
        </p:nvSpPr>
        <p:spPr>
          <a:xfrm rot="20681271">
            <a:off x="285683" y="3783243"/>
            <a:ext cx="1450230" cy="1437071"/>
          </a:xfrm>
          <a:prstGeom prst="blockArc">
            <a:avLst>
              <a:gd name="adj1" fmla="val 12012441"/>
              <a:gd name="adj2" fmla="val 1986272"/>
              <a:gd name="adj3" fmla="val 18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03B429F8-9E7C-FCBE-46DB-8C84595F1A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780" t="-15352" r="-14151" b="-13578"/>
          <a:stretch/>
        </p:blipFill>
        <p:spPr>
          <a:xfrm>
            <a:off x="184168" y="556029"/>
            <a:ext cx="2642331" cy="2784301"/>
          </a:xfrm>
          <a:prstGeom prst="flowChartConnector">
            <a:avLst/>
          </a:prstGeom>
          <a:ln w="28575">
            <a:solidFill>
              <a:schemeClr val="bg1"/>
            </a:solidFill>
          </a:ln>
        </p:spPr>
      </p:pic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928D84E9-74D7-A2BC-D763-70FE1A5977E0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2215209" y="3302592"/>
            <a:ext cx="2340000" cy="23400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s-CO" dirty="0"/>
              <a:t>Foto conferencista</a:t>
            </a:r>
          </a:p>
        </p:txBody>
      </p:sp>
    </p:spTree>
    <p:extLst>
      <p:ext uri="{BB962C8B-B14F-4D97-AF65-F5344CB8AC3E}">
        <p14:creationId xmlns:p14="http://schemas.microsoft.com/office/powerpoint/2010/main" val="2863594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62F8F2-3DDF-E5A5-29C3-F0089FA56B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19363"/>
            <a:ext cx="10515600" cy="1819275"/>
          </a:xfrm>
        </p:spPr>
        <p:txBody>
          <a:bodyPr anchor="ctr">
            <a:normAutofit/>
          </a:bodyPr>
          <a:lstStyle>
            <a:lvl1pPr algn="ctr">
              <a:defRPr sz="5000" cap="none" baseline="0">
                <a:solidFill>
                  <a:srgbClr val="8D2C85"/>
                </a:solidFill>
              </a:defRPr>
            </a:lvl1pPr>
          </a:lstStyle>
          <a:p>
            <a:r>
              <a:rPr lang="es-ES" dirty="0"/>
              <a:t>Título de sección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E66FFC-A4F4-3502-DB24-F8AE329E1D4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Notas del título de la sección (opcional)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622C21-0517-FD91-ABD5-E1C3236085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0097" y="6171351"/>
            <a:ext cx="626498" cy="626498"/>
          </a:xfrm>
          <a:prstGeom prst="rect">
            <a:avLst/>
          </a:prstGeom>
        </p:spPr>
      </p:pic>
      <p:pic>
        <p:nvPicPr>
          <p:cNvPr id="8" name="Graphic 8">
            <a:extLst>
              <a:ext uri="{FF2B5EF4-FFF2-40B4-BE49-F238E27FC236}">
                <a16:creationId xmlns:a16="http://schemas.microsoft.com/office/drawing/2014/main" id="{22880D1A-AF2C-BA89-F59B-E3BD4DC87E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3744" y="6171351"/>
            <a:ext cx="626498" cy="626498"/>
          </a:xfrm>
          <a:prstGeom prst="rect">
            <a:avLst/>
          </a:prstGeom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DAE12D60-2FEB-C6E8-F398-7C94BD8675D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8974" y="6171351"/>
            <a:ext cx="626498" cy="626498"/>
          </a:xfrm>
          <a:prstGeom prst="rect">
            <a:avLst/>
          </a:prstGeom>
        </p:spPr>
      </p:pic>
      <p:pic>
        <p:nvPicPr>
          <p:cNvPr id="10" name="Graphic 12">
            <a:extLst>
              <a:ext uri="{FF2B5EF4-FFF2-40B4-BE49-F238E27FC236}">
                <a16:creationId xmlns:a16="http://schemas.microsoft.com/office/drawing/2014/main" id="{AD303E97-6EFE-5223-DA09-CCEA177222B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08584" y="6171127"/>
            <a:ext cx="626946" cy="626946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A294225F-0C25-190E-2729-A3FF8CB64EC6}"/>
              </a:ext>
            </a:extLst>
          </p:cNvPr>
          <p:cNvSpPr/>
          <p:nvPr userDrawn="1"/>
        </p:nvSpPr>
        <p:spPr>
          <a:xfrm>
            <a:off x="6893324" y="617112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075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tall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49850-5089-D3D8-A470-19E28E43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-1"/>
            <a:ext cx="11823032" cy="1116000"/>
          </a:xfrm>
        </p:spPr>
        <p:txBody>
          <a:bodyPr>
            <a:normAutofit/>
          </a:bodyPr>
          <a:lstStyle>
            <a:lvl1pPr>
              <a:defRPr sz="3000" cap="none" baseline="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205749-CEE3-B61D-52E2-2057C35CE8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505" y="1267326"/>
            <a:ext cx="11823032" cy="47159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4AE2309-48C5-57AB-5A6D-65A6DBE62FF5}"/>
              </a:ext>
            </a:extLst>
          </p:cNvPr>
          <p:cNvGrpSpPr/>
          <p:nvPr userDrawn="1"/>
        </p:nvGrpSpPr>
        <p:grpSpPr>
          <a:xfrm>
            <a:off x="292307" y="993662"/>
            <a:ext cx="5075751" cy="108000"/>
            <a:chOff x="349559" y="1201722"/>
            <a:chExt cx="5075751" cy="108000"/>
          </a:xfrm>
          <a:solidFill>
            <a:schemeClr val="tx2"/>
          </a:solidFill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CC193F4C-7BD1-905F-12CF-9522DE1B935F}"/>
                </a:ext>
              </a:extLst>
            </p:cNvPr>
            <p:cNvCxnSpPr>
              <a:cxnSpLocks/>
            </p:cNvCxnSpPr>
            <p:nvPr/>
          </p:nvCxnSpPr>
          <p:spPr>
            <a:xfrm>
              <a:off x="349559" y="1258560"/>
              <a:ext cx="5004000" cy="0"/>
            </a:xfrm>
            <a:prstGeom prst="line">
              <a:avLst/>
            </a:prstGeom>
            <a:grpFill/>
            <a:ln w="508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3C06248F-6228-4329-2B3A-C9835B488A7D}"/>
                </a:ext>
              </a:extLst>
            </p:cNvPr>
            <p:cNvSpPr/>
            <p:nvPr/>
          </p:nvSpPr>
          <p:spPr>
            <a:xfrm rot="5400000">
              <a:off x="5317310" y="1201722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419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Graphic 6">
            <a:extLst>
              <a:ext uri="{FF2B5EF4-FFF2-40B4-BE49-F238E27FC236}">
                <a16:creationId xmlns:a16="http://schemas.microsoft.com/office/drawing/2014/main" id="{EC94459D-2C1D-C05B-71E5-851CE40D9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0097" y="6171351"/>
            <a:ext cx="626498" cy="626498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288D54AA-328C-C26E-0B07-F67B16EE87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3744" y="6171351"/>
            <a:ext cx="626498" cy="6264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0CCBA5-F6E1-5863-ECEB-A31D1336EEF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8974" y="6171351"/>
            <a:ext cx="626498" cy="626498"/>
          </a:xfrm>
          <a:prstGeom prst="rect">
            <a:avLst/>
          </a:prstGeom>
        </p:spPr>
      </p:pic>
      <p:pic>
        <p:nvPicPr>
          <p:cNvPr id="11" name="Graphic 12">
            <a:extLst>
              <a:ext uri="{FF2B5EF4-FFF2-40B4-BE49-F238E27FC236}">
                <a16:creationId xmlns:a16="http://schemas.microsoft.com/office/drawing/2014/main" id="{3CDBFBD5-0508-F20C-A2DE-987B94B0AA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08584" y="6171127"/>
            <a:ext cx="626946" cy="626946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8485C295-0B57-FE6B-39F6-72DAFDA416AD}"/>
              </a:ext>
            </a:extLst>
          </p:cNvPr>
          <p:cNvSpPr/>
          <p:nvPr userDrawn="1"/>
        </p:nvSpPr>
        <p:spPr>
          <a:xfrm>
            <a:off x="6893324" y="617112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59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rocinador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E4BD0B7-3691-353C-37DB-CB7638E9C94A}"/>
              </a:ext>
            </a:extLst>
          </p:cNvPr>
          <p:cNvSpPr txBox="1"/>
          <p:nvPr userDrawn="1"/>
        </p:nvSpPr>
        <p:spPr>
          <a:xfrm>
            <a:off x="421870" y="418230"/>
            <a:ext cx="105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8D2C85"/>
                </a:solidFill>
              </a:rPr>
              <a:t>Con el apoyo de:</a:t>
            </a:r>
            <a:endParaRPr lang="es-CO" sz="3600" b="1" dirty="0">
              <a:solidFill>
                <a:srgbClr val="8D2C85"/>
              </a:solidFill>
            </a:endParaRPr>
          </a:p>
        </p:txBody>
      </p:sp>
      <p:pic>
        <p:nvPicPr>
          <p:cNvPr id="2" name="Graphic 6">
            <a:extLst>
              <a:ext uri="{FF2B5EF4-FFF2-40B4-BE49-F238E27FC236}">
                <a16:creationId xmlns:a16="http://schemas.microsoft.com/office/drawing/2014/main" id="{19356F52-240C-AE0B-66B0-3CE5E68D85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0097" y="6171351"/>
            <a:ext cx="626498" cy="626498"/>
          </a:xfrm>
          <a:prstGeom prst="rect">
            <a:avLst/>
          </a:prstGeom>
        </p:spPr>
      </p:pic>
      <p:pic>
        <p:nvPicPr>
          <p:cNvPr id="3" name="Graphic 8">
            <a:extLst>
              <a:ext uri="{FF2B5EF4-FFF2-40B4-BE49-F238E27FC236}">
                <a16:creationId xmlns:a16="http://schemas.microsoft.com/office/drawing/2014/main" id="{BD7109EC-E08A-1CCB-C198-70153CBE8C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3744" y="6171351"/>
            <a:ext cx="626498" cy="626498"/>
          </a:xfrm>
          <a:prstGeom prst="rect">
            <a:avLst/>
          </a:prstGeom>
        </p:spPr>
      </p:pic>
      <p:pic>
        <p:nvPicPr>
          <p:cNvPr id="4" name="Graphic 9">
            <a:extLst>
              <a:ext uri="{FF2B5EF4-FFF2-40B4-BE49-F238E27FC236}">
                <a16:creationId xmlns:a16="http://schemas.microsoft.com/office/drawing/2014/main" id="{731A6AF8-097D-4D5F-BB28-8E075C2E1F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8974" y="6171351"/>
            <a:ext cx="626498" cy="626498"/>
          </a:xfrm>
          <a:prstGeom prst="rect">
            <a:avLst/>
          </a:prstGeom>
        </p:spPr>
      </p:pic>
      <p:pic>
        <p:nvPicPr>
          <p:cNvPr id="5" name="Graphic 12">
            <a:extLst>
              <a:ext uri="{FF2B5EF4-FFF2-40B4-BE49-F238E27FC236}">
                <a16:creationId xmlns:a16="http://schemas.microsoft.com/office/drawing/2014/main" id="{EB041972-D9E6-90D6-94AE-B7C6A542A8C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08584" y="6171127"/>
            <a:ext cx="626946" cy="626946"/>
          </a:xfrm>
          <a:prstGeom prst="rect">
            <a:avLst/>
          </a:prstGeom>
        </p:spPr>
      </p:pic>
      <p:sp>
        <p:nvSpPr>
          <p:cNvPr id="8" name="Freeform 10">
            <a:extLst>
              <a:ext uri="{FF2B5EF4-FFF2-40B4-BE49-F238E27FC236}">
                <a16:creationId xmlns:a16="http://schemas.microsoft.com/office/drawing/2014/main" id="{F054A789-DCD0-A5EB-EA66-15CD69A98242}"/>
              </a:ext>
            </a:extLst>
          </p:cNvPr>
          <p:cNvSpPr/>
          <p:nvPr userDrawn="1"/>
        </p:nvSpPr>
        <p:spPr>
          <a:xfrm>
            <a:off x="6893324" y="617112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211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84F7767-0E1B-0D27-A184-C8E923AAF6FB}"/>
              </a:ext>
            </a:extLst>
          </p:cNvPr>
          <p:cNvSpPr/>
          <p:nvPr userDrawn="1"/>
        </p:nvSpPr>
        <p:spPr>
          <a:xfrm>
            <a:off x="0" y="6011484"/>
            <a:ext cx="12192000" cy="873926"/>
          </a:xfrm>
          <a:prstGeom prst="rect">
            <a:avLst/>
          </a:prstGeom>
          <a:solidFill>
            <a:srgbClr val="D482D4"/>
          </a:solidFill>
          <a:ln>
            <a:solidFill>
              <a:srgbClr val="D482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5CA6091-9F8D-B2CD-6FEA-54B5BFF6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F72A83-359E-3616-FBE4-223DF6890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A229058-9157-25D1-928E-A196F105E3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575352"/>
              </a:clrFrom>
              <a:clrTo>
                <a:srgbClr val="57535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43" y="5974363"/>
            <a:ext cx="2115467" cy="948168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478BEB8D-6EB4-80EE-8DD7-E37EDADB6FAB}"/>
              </a:ext>
            </a:extLst>
          </p:cNvPr>
          <p:cNvSpPr txBox="1"/>
          <p:nvPr userDrawn="1"/>
        </p:nvSpPr>
        <p:spPr>
          <a:xfrm>
            <a:off x="10399923" y="6263781"/>
            <a:ext cx="162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#GPPB2025</a:t>
            </a:r>
          </a:p>
        </p:txBody>
      </p:sp>
    </p:spTree>
    <p:extLst>
      <p:ext uri="{BB962C8B-B14F-4D97-AF65-F5344CB8AC3E}">
        <p14:creationId xmlns:p14="http://schemas.microsoft.com/office/powerpoint/2010/main" val="197505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1" r:id="rId2"/>
    <p:sldLayoutId id="2147483654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2294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2294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2294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2294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94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94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E0FAA672-4052-9EC7-5B77-BC765AC2A8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CO" dirty="0"/>
              <a:t>Hugo Dávila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7C5700-A2AB-05DC-C6EC-8D98CDA0B5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s-CO" dirty="0" err="1"/>
              <a:t>Power</a:t>
            </a:r>
            <a:r>
              <a:rPr lang="es-CO" dirty="0"/>
              <a:t> Money </a:t>
            </a:r>
          </a:p>
          <a:p>
            <a:r>
              <a:rPr lang="es-CO" dirty="0"/>
              <a:t>La ciencia de convertir datos en riqueza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809B731F-2A57-C690-2942-2A0A0757DD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9" name="Marcador de posición de imagen 8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B467EC3B-753F-EC8F-82E9-6F32DF7747C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Imagen 6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5817F128-0CCB-1371-70B4-44303BEAE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5" y="4022184"/>
            <a:ext cx="969798" cy="969798"/>
          </a:xfrm>
          <a:prstGeom prst="rect">
            <a:avLst/>
          </a:prstGeom>
        </p:spPr>
      </p:pic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31600873-00A2-D8B8-328C-39D3079A1F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183" y="3403242"/>
            <a:ext cx="1117181" cy="433065"/>
          </a:xfrm>
        </p:spPr>
        <p:txBody>
          <a:bodyPr>
            <a:normAutofit fontScale="92500"/>
          </a:bodyPr>
          <a:lstStyle/>
          <a:p>
            <a:r>
              <a:rPr lang="es-CO" dirty="0"/>
              <a:t>Colombia</a:t>
            </a:r>
          </a:p>
        </p:txBody>
      </p:sp>
    </p:spTree>
    <p:extLst>
      <p:ext uri="{BB962C8B-B14F-4D97-AF65-F5344CB8AC3E}">
        <p14:creationId xmlns:p14="http://schemas.microsoft.com/office/powerpoint/2010/main" val="15376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88CDE-AB06-F2D4-7C23-6DD553C57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0185D-89D6-8F4A-0050-4EDD158F8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0"/>
            <a:ext cx="11823032" cy="1090863"/>
          </a:xfrm>
        </p:spPr>
        <p:txBody>
          <a:bodyPr/>
          <a:lstStyle/>
          <a:p>
            <a:r>
              <a:rPr lang="es-CO" dirty="0"/>
              <a:t>Flujo de Trabajo En </a:t>
            </a:r>
            <a:r>
              <a:rPr lang="es-CO" dirty="0" err="1"/>
              <a:t>Power</a:t>
            </a:r>
            <a:r>
              <a:rPr lang="es-CO" dirty="0"/>
              <a:t> BI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3600524-75D2-AC1B-6BFB-9523B0130F00}"/>
              </a:ext>
            </a:extLst>
          </p:cNvPr>
          <p:cNvSpPr txBox="1"/>
          <p:nvPr/>
        </p:nvSpPr>
        <p:spPr>
          <a:xfrm>
            <a:off x="843195" y="3594413"/>
            <a:ext cx="163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Almacenamiento</a:t>
            </a:r>
          </a:p>
        </p:txBody>
      </p:sp>
      <p:pic>
        <p:nvPicPr>
          <p:cNvPr id="1032" name="Picture 8" descr="&quot;ms sharepoint&quot; Icon - Download for free – Iconduck">
            <a:extLst>
              <a:ext uri="{FF2B5EF4-FFF2-40B4-BE49-F238E27FC236}">
                <a16:creationId xmlns:a16="http://schemas.microsoft.com/office/drawing/2014/main" id="{0AFB987C-02D2-A66D-35EF-B04096307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67" y="1946979"/>
            <a:ext cx="1860756" cy="162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19CFA90-3409-63F7-85AE-7CC4A2171E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9" t="23812" r="1447" b="8832"/>
          <a:stretch/>
        </p:blipFill>
        <p:spPr>
          <a:xfrm>
            <a:off x="3037354" y="1368689"/>
            <a:ext cx="8651693" cy="337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9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B4ABF-F446-502C-9E83-548F71852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1625C0-21B6-D9E5-F737-09F7F2E14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0"/>
            <a:ext cx="11823032" cy="1090863"/>
          </a:xfrm>
        </p:spPr>
        <p:txBody>
          <a:bodyPr/>
          <a:lstStyle/>
          <a:p>
            <a:r>
              <a:rPr lang="es-CO" dirty="0"/>
              <a:t>Flujo de Trabajo En </a:t>
            </a:r>
            <a:r>
              <a:rPr lang="es-CO" dirty="0" err="1"/>
              <a:t>Power</a:t>
            </a:r>
            <a:r>
              <a:rPr lang="es-CO" dirty="0"/>
              <a:t> BI</a:t>
            </a:r>
          </a:p>
        </p:txBody>
      </p:sp>
      <p:pic>
        <p:nvPicPr>
          <p:cNvPr id="7" name="Gráfico 6" descr="Base de datos con relleno sólido">
            <a:extLst>
              <a:ext uri="{FF2B5EF4-FFF2-40B4-BE49-F238E27FC236}">
                <a16:creationId xmlns:a16="http://schemas.microsoft.com/office/drawing/2014/main" id="{D1862E12-CAF7-2125-D6D8-946405109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694" y="2522391"/>
            <a:ext cx="1452352" cy="145235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E75CE62-808F-248C-AE6D-9C685CEEAA47}"/>
              </a:ext>
            </a:extLst>
          </p:cNvPr>
          <p:cNvSpPr txBox="1"/>
          <p:nvPr/>
        </p:nvSpPr>
        <p:spPr>
          <a:xfrm>
            <a:off x="626243" y="3877669"/>
            <a:ext cx="163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Bodega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2A5810B-1492-ED75-7BE6-FC1C043C2AD4}"/>
              </a:ext>
            </a:extLst>
          </p:cNvPr>
          <p:cNvSpPr txBox="1"/>
          <p:nvPr/>
        </p:nvSpPr>
        <p:spPr>
          <a:xfrm>
            <a:off x="2865256" y="2440032"/>
            <a:ext cx="1633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1. BD Registros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4F4085-CA7C-72D8-66A8-E701ECFD767E}"/>
              </a:ext>
            </a:extLst>
          </p:cNvPr>
          <p:cNvSpPr txBox="1"/>
          <p:nvPr/>
        </p:nvSpPr>
        <p:spPr>
          <a:xfrm>
            <a:off x="4365183" y="3535540"/>
            <a:ext cx="1633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2. BD Pacientes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824F0A0-B6B4-27C6-DFA8-42D2E52A738D}"/>
              </a:ext>
            </a:extLst>
          </p:cNvPr>
          <p:cNvSpPr txBox="1"/>
          <p:nvPr/>
        </p:nvSpPr>
        <p:spPr>
          <a:xfrm>
            <a:off x="5999111" y="2624698"/>
            <a:ext cx="1633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3. BD Servicios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A041CF2-2133-1919-1603-19581B190F19}"/>
              </a:ext>
            </a:extLst>
          </p:cNvPr>
          <p:cNvSpPr txBox="1"/>
          <p:nvPr/>
        </p:nvSpPr>
        <p:spPr>
          <a:xfrm>
            <a:off x="7829341" y="3633138"/>
            <a:ext cx="1958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4. BD Seguimiento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359AAFD-5D6F-1F42-FBB9-17352318ADA8}"/>
              </a:ext>
            </a:extLst>
          </p:cNvPr>
          <p:cNvSpPr txBox="1"/>
          <p:nvPr/>
        </p:nvSpPr>
        <p:spPr>
          <a:xfrm>
            <a:off x="9728744" y="2624698"/>
            <a:ext cx="1958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5. BD Histórico</a:t>
            </a:r>
          </a:p>
        </p:txBody>
      </p:sp>
      <p:sp>
        <p:nvSpPr>
          <p:cNvPr id="17" name="Flecha: curvada hacia arriba 16">
            <a:extLst>
              <a:ext uri="{FF2B5EF4-FFF2-40B4-BE49-F238E27FC236}">
                <a16:creationId xmlns:a16="http://schemas.microsoft.com/office/drawing/2014/main" id="{352FC45F-A01F-35F2-D5EA-8B1C1DA8C4C4}"/>
              </a:ext>
            </a:extLst>
          </p:cNvPr>
          <p:cNvSpPr/>
          <p:nvPr/>
        </p:nvSpPr>
        <p:spPr>
          <a:xfrm rot="3810087">
            <a:off x="3342852" y="3280640"/>
            <a:ext cx="910228" cy="435852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8" name="Flecha: curvada hacia arriba 17">
            <a:extLst>
              <a:ext uri="{FF2B5EF4-FFF2-40B4-BE49-F238E27FC236}">
                <a16:creationId xmlns:a16="http://schemas.microsoft.com/office/drawing/2014/main" id="{8FB14088-0C55-AFFC-D423-A066F689A52E}"/>
              </a:ext>
            </a:extLst>
          </p:cNvPr>
          <p:cNvSpPr/>
          <p:nvPr/>
        </p:nvSpPr>
        <p:spPr>
          <a:xfrm rot="19457097">
            <a:off x="6047265" y="3244331"/>
            <a:ext cx="910228" cy="435852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9" name="Flecha: curvada hacia arriba 18">
            <a:extLst>
              <a:ext uri="{FF2B5EF4-FFF2-40B4-BE49-F238E27FC236}">
                <a16:creationId xmlns:a16="http://schemas.microsoft.com/office/drawing/2014/main" id="{D3B9FBAD-FBE2-6DCA-64AA-2710E04E13A3}"/>
              </a:ext>
            </a:extLst>
          </p:cNvPr>
          <p:cNvSpPr/>
          <p:nvPr/>
        </p:nvSpPr>
        <p:spPr>
          <a:xfrm rot="18943336">
            <a:off x="9774999" y="3234892"/>
            <a:ext cx="910228" cy="435852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2" name="Flecha: curvada hacia abajo 21">
            <a:extLst>
              <a:ext uri="{FF2B5EF4-FFF2-40B4-BE49-F238E27FC236}">
                <a16:creationId xmlns:a16="http://schemas.microsoft.com/office/drawing/2014/main" id="{355E791E-E29F-1AEC-508D-F0CAF55E09AB}"/>
              </a:ext>
            </a:extLst>
          </p:cNvPr>
          <p:cNvSpPr/>
          <p:nvPr/>
        </p:nvSpPr>
        <p:spPr>
          <a:xfrm rot="2343013">
            <a:off x="7598710" y="2719407"/>
            <a:ext cx="1109207" cy="420081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8" name="Picture 8" descr="&quot;ms sharepoint&quot; Icon - Download for free – Iconduck">
            <a:extLst>
              <a:ext uri="{FF2B5EF4-FFF2-40B4-BE49-F238E27FC236}">
                <a16:creationId xmlns:a16="http://schemas.microsoft.com/office/drawing/2014/main" id="{280CD9D9-42CA-2FD9-5642-2A3637915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00" y="1599663"/>
            <a:ext cx="1170248" cy="102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760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BAD99-8DC2-7D66-5DE5-AF477416A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4E5E7B-40A5-D063-13C9-5F7B812D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" y="-189744"/>
            <a:ext cx="11823032" cy="1090863"/>
          </a:xfrm>
        </p:spPr>
        <p:txBody>
          <a:bodyPr/>
          <a:lstStyle/>
          <a:p>
            <a:r>
              <a:rPr lang="es-CO" dirty="0"/>
              <a:t>Flujo de Trabajo En </a:t>
            </a:r>
            <a:r>
              <a:rPr lang="es-CO" dirty="0" err="1"/>
              <a:t>Power</a:t>
            </a:r>
            <a:r>
              <a:rPr lang="es-CO" dirty="0"/>
              <a:t> BI</a:t>
            </a:r>
          </a:p>
        </p:txBody>
      </p:sp>
      <p:pic>
        <p:nvPicPr>
          <p:cNvPr id="1030" name="Picture 6" descr="power bi logo png 10 free Cliparts | Download images on Clipground 2025">
            <a:extLst>
              <a:ext uri="{FF2B5EF4-FFF2-40B4-BE49-F238E27FC236}">
                <a16:creationId xmlns:a16="http://schemas.microsoft.com/office/drawing/2014/main" id="{916370A5-77D7-02C1-CF26-A55E6725B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28" y="2017512"/>
            <a:ext cx="1845166" cy="184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BDB6C13-6A42-77BC-DCAF-AE998F8CDC54}"/>
              </a:ext>
            </a:extLst>
          </p:cNvPr>
          <p:cNvSpPr txBox="1"/>
          <p:nvPr/>
        </p:nvSpPr>
        <p:spPr>
          <a:xfrm>
            <a:off x="501728" y="3887874"/>
            <a:ext cx="1633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Transformación y visualización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226C9D-BBFB-AA85-2528-C187C9FE81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00" t="9379" r="15901" b="14080"/>
          <a:stretch/>
        </p:blipFill>
        <p:spPr>
          <a:xfrm>
            <a:off x="3257053" y="623425"/>
            <a:ext cx="8573032" cy="533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8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11A5A-BC0B-CADD-B197-C71B07C62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8F0AC-F84E-F1B8-8EFB-1B6AFAB9E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0"/>
            <a:ext cx="11823032" cy="1090863"/>
          </a:xfrm>
        </p:spPr>
        <p:txBody>
          <a:bodyPr/>
          <a:lstStyle/>
          <a:p>
            <a:r>
              <a:rPr lang="es-CO" dirty="0"/>
              <a:t>Flujo de Trabajo En </a:t>
            </a:r>
            <a:r>
              <a:rPr lang="es-CO" dirty="0" err="1"/>
              <a:t>Power</a:t>
            </a:r>
            <a:r>
              <a:rPr lang="es-CO" dirty="0"/>
              <a:t> BI</a:t>
            </a:r>
          </a:p>
        </p:txBody>
      </p:sp>
      <p:pic>
        <p:nvPicPr>
          <p:cNvPr id="1030" name="Picture 6" descr="power bi logo png 10 free Cliparts | Download images on Clipground 2025">
            <a:extLst>
              <a:ext uri="{FF2B5EF4-FFF2-40B4-BE49-F238E27FC236}">
                <a16:creationId xmlns:a16="http://schemas.microsoft.com/office/drawing/2014/main" id="{202EE33B-0ECC-3B5B-7309-958705DFD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28" y="2017512"/>
            <a:ext cx="1845166" cy="184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6F99943-9022-16AB-681A-27A606A3FF68}"/>
              </a:ext>
            </a:extLst>
          </p:cNvPr>
          <p:cNvSpPr txBox="1"/>
          <p:nvPr/>
        </p:nvSpPr>
        <p:spPr>
          <a:xfrm>
            <a:off x="501728" y="3887874"/>
            <a:ext cx="1633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Transformación y </a:t>
            </a:r>
            <a:r>
              <a:rPr lang="es-CO" dirty="0" err="1"/>
              <a:t>visualizacion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48BF7E2-5461-F9AF-94BD-84DF986FAE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598" t="8067" r="16517" b="14300"/>
          <a:stretch/>
        </p:blipFill>
        <p:spPr>
          <a:xfrm>
            <a:off x="4092316" y="1090863"/>
            <a:ext cx="7465102" cy="487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4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B36C6-C766-3ED4-5AEA-3FB8751B5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dibujo, señal&#10;&#10;El contenido generado por IA puede ser incorrecto.">
            <a:extLst>
              <a:ext uri="{FF2B5EF4-FFF2-40B4-BE49-F238E27FC236}">
                <a16:creationId xmlns:a16="http://schemas.microsoft.com/office/drawing/2014/main" id="{D77EFE4C-8182-9AF2-F9BA-CAE7B66A8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4" y="1375257"/>
            <a:ext cx="2576943" cy="45704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92DDB90-2C8A-96F1-EC8B-43D56AB387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00" t="15135" r="17954" b="13518"/>
          <a:stretch/>
        </p:blipFill>
        <p:spPr>
          <a:xfrm>
            <a:off x="3889472" y="526472"/>
            <a:ext cx="8025434" cy="4987637"/>
          </a:xfrm>
          <a:prstGeom prst="rect">
            <a:avLst/>
          </a:prstGeom>
        </p:spPr>
      </p:pic>
      <p:pic>
        <p:nvPicPr>
          <p:cNvPr id="4" name="Imagen 3" descr="Código QR&#10;&#10;El contenido generado por IA puede ser incorrecto.">
            <a:extLst>
              <a:ext uri="{FF2B5EF4-FFF2-40B4-BE49-F238E27FC236}">
                <a16:creationId xmlns:a16="http://schemas.microsoft.com/office/drawing/2014/main" id="{44561397-C882-6DA2-329A-4A3E60BA7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88" y="2282498"/>
            <a:ext cx="3231611" cy="323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4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33274-FAB5-3C7D-119D-E364021E4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2DE5E70-81D4-5287-DA04-95893D7C0C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73" t="9677" r="12159" b="14528"/>
          <a:stretch/>
        </p:blipFill>
        <p:spPr>
          <a:xfrm>
            <a:off x="817418" y="96982"/>
            <a:ext cx="10295386" cy="58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78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4485D-25C6-A5F8-8661-C2673549F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B934640-89FD-A6FB-C75D-D285FED9C1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13" t="10284" r="12613" b="14730"/>
          <a:stretch/>
        </p:blipFill>
        <p:spPr>
          <a:xfrm>
            <a:off x="2349095" y="344298"/>
            <a:ext cx="9709689" cy="5474611"/>
          </a:xfrm>
          <a:prstGeom prst="rect">
            <a:avLst/>
          </a:prstGeom>
        </p:spPr>
      </p:pic>
      <p:pic>
        <p:nvPicPr>
          <p:cNvPr id="3" name="Imagen 2" descr="Código QR&#10;&#10;El contenido generado por IA puede ser incorrecto.">
            <a:extLst>
              <a:ext uri="{FF2B5EF4-FFF2-40B4-BE49-F238E27FC236}">
                <a16:creationId xmlns:a16="http://schemas.microsoft.com/office/drawing/2014/main" id="{307B07E8-68FA-3753-F760-E3A01DBFC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8" y="1827049"/>
            <a:ext cx="2249767" cy="224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75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4001F-2AF0-8DD4-827C-5BC48D3EB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ombre sentado en una silla&#10;&#10;El contenido generado por IA puede ser incorrecto.">
            <a:extLst>
              <a:ext uri="{FF2B5EF4-FFF2-40B4-BE49-F238E27FC236}">
                <a16:creationId xmlns:a16="http://schemas.microsoft.com/office/drawing/2014/main" id="{6D5C0234-69D4-AE63-5AAD-E9FA9BBD0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2" y="41565"/>
            <a:ext cx="3894945" cy="58424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DCB1265-DA7D-3297-12DB-D080EB1729F7}"/>
              </a:ext>
            </a:extLst>
          </p:cNvPr>
          <p:cNvSpPr txBox="1"/>
          <p:nvPr/>
        </p:nvSpPr>
        <p:spPr>
          <a:xfrm>
            <a:off x="4013929" y="1924732"/>
            <a:ext cx="6109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PhagsPa" panose="020B0502040204020203" pitchFamily="34" charset="0"/>
              </a:rPr>
              <a:t>LO QUE TE HACE </a:t>
            </a:r>
            <a:r>
              <a:rPr lang="es-ES" sz="3200" b="1" dirty="0">
                <a:solidFill>
                  <a:srgbClr val="74257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PhagsPa" panose="020B0502040204020203" pitchFamily="34" charset="0"/>
              </a:rPr>
              <a:t>GANAR</a:t>
            </a:r>
            <a:r>
              <a:rPr lang="es-E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PhagsPa" panose="020B0502040204020203" pitchFamily="34" charset="0"/>
              </a:rPr>
              <a:t> </a:t>
            </a:r>
            <a:r>
              <a:rPr lang="es-E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PhagsPa" panose="020B0502040204020203" pitchFamily="34" charset="0"/>
              </a:rPr>
              <a:t>DINERO NO SON LAS IDEAS…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FBF1B54-8812-C68A-099A-8B97405443ED}"/>
              </a:ext>
            </a:extLst>
          </p:cNvPr>
          <p:cNvSpPr txBox="1"/>
          <p:nvPr/>
        </p:nvSpPr>
        <p:spPr>
          <a:xfrm>
            <a:off x="5608481" y="3182933"/>
            <a:ext cx="6109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PhagsPa" panose="020B0502040204020203" pitchFamily="34" charset="0"/>
              </a:rPr>
              <a:t>SI NO EL </a:t>
            </a:r>
            <a:r>
              <a:rPr lang="es-ES" sz="3200" b="1" dirty="0">
                <a:solidFill>
                  <a:srgbClr val="74257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PhagsPa" panose="020B0502040204020203" pitchFamily="34" charset="0"/>
              </a:rPr>
              <a:t>ESFUERZO</a:t>
            </a:r>
            <a:r>
              <a:rPr lang="es-E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PhagsPa" panose="020B0502040204020203" pitchFamily="34" charset="0"/>
              </a:rPr>
              <a:t> </a:t>
            </a:r>
            <a:r>
              <a:rPr lang="es-E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PhagsPa" panose="020B0502040204020203" pitchFamily="34" charset="0"/>
              </a:rPr>
              <a:t>QUE PONES EN ELLAS !!!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6D7875F-5F0D-EF74-DDD1-18FD0D71EB9C}"/>
              </a:ext>
            </a:extLst>
          </p:cNvPr>
          <p:cNvSpPr txBox="1"/>
          <p:nvPr/>
        </p:nvSpPr>
        <p:spPr>
          <a:xfrm>
            <a:off x="5608481" y="531544"/>
            <a:ext cx="4502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rgbClr val="74257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PhagsPa" panose="020B0502040204020203" pitchFamily="34" charset="0"/>
              </a:rPr>
              <a:t>GRACIAS…</a:t>
            </a:r>
            <a:endParaRPr lang="es-ES" sz="4400" dirty="0">
              <a:solidFill>
                <a:srgbClr val="74257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PhagsPa" panose="020B0502040204020203" pitchFamily="34" charset="0"/>
            </a:endParaRPr>
          </a:p>
        </p:txBody>
      </p:sp>
      <p:pic>
        <p:nvPicPr>
          <p:cNvPr id="2050" name="Picture 2" descr="Instagram Icon Logo Png Color">
            <a:extLst>
              <a:ext uri="{FF2B5EF4-FFF2-40B4-BE49-F238E27FC236}">
                <a16:creationId xmlns:a16="http://schemas.microsoft.com/office/drawing/2014/main" id="{8C08EEC9-156B-8914-5F51-3E24A2514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513" y="4591139"/>
            <a:ext cx="460899" cy="45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ik Tok circulo icono para web diseño 20964382 PNG">
            <a:extLst>
              <a:ext uri="{FF2B5EF4-FFF2-40B4-BE49-F238E27FC236}">
                <a16:creationId xmlns:a16="http://schemas.microsoft.com/office/drawing/2014/main" id="{ABBA3883-B7F1-3EBF-412F-416305780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974" y="4619952"/>
            <a:ext cx="460900" cy="4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suário de email de ícones de computador, lista, azul, ângulo ...">
            <a:extLst>
              <a:ext uri="{FF2B5EF4-FFF2-40B4-BE49-F238E27FC236}">
                <a16:creationId xmlns:a16="http://schemas.microsoft.com/office/drawing/2014/main" id="{1B16563A-E294-5734-99BC-5E7EBBEA7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749" y="5241672"/>
            <a:ext cx="501992" cy="50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41C517F-BAF3-7956-AE4F-D75AEC02FE9C}"/>
              </a:ext>
            </a:extLst>
          </p:cNvPr>
          <p:cNvSpPr txBox="1"/>
          <p:nvPr/>
        </p:nvSpPr>
        <p:spPr>
          <a:xfrm>
            <a:off x="5180958" y="4606787"/>
            <a:ext cx="3100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rgbClr val="002060"/>
                </a:solidFill>
              </a:rPr>
              <a:t>@hugodavilafinanciero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E5F7CDE-FB4C-B01B-8384-8F8502C588BB}"/>
              </a:ext>
            </a:extLst>
          </p:cNvPr>
          <p:cNvSpPr txBox="1"/>
          <p:nvPr/>
        </p:nvSpPr>
        <p:spPr>
          <a:xfrm>
            <a:off x="8869863" y="4606787"/>
            <a:ext cx="3100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rgbClr val="002060"/>
                </a:solidFill>
              </a:rPr>
              <a:t>@hugodavilafinanciero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1D6830B-0B4F-C8DD-05E2-AEC4F369795C}"/>
              </a:ext>
            </a:extLst>
          </p:cNvPr>
          <p:cNvSpPr txBox="1"/>
          <p:nvPr/>
        </p:nvSpPr>
        <p:spPr>
          <a:xfrm>
            <a:off x="6843741" y="5261835"/>
            <a:ext cx="3100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rgbClr val="002060"/>
                </a:solidFill>
              </a:rPr>
              <a:t>finanzas@hugodavila.com</a:t>
            </a:r>
          </a:p>
        </p:txBody>
      </p:sp>
      <p:pic>
        <p:nvPicPr>
          <p:cNvPr id="3" name="Imagen 2" descr="Código QR&#10;&#10;El contenido generado por IA puede ser incorrecto.">
            <a:extLst>
              <a:ext uri="{FF2B5EF4-FFF2-40B4-BE49-F238E27FC236}">
                <a16:creationId xmlns:a16="http://schemas.microsoft.com/office/drawing/2014/main" id="{C07ECEF6-DCA1-D11E-A109-846B615C1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539" y="362236"/>
            <a:ext cx="2010790" cy="201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2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95CBE68B-8255-F1E2-F1F2-C2E555363CC2}"/>
              </a:ext>
            </a:extLst>
          </p:cNvPr>
          <p:cNvGrpSpPr/>
          <p:nvPr/>
        </p:nvGrpSpPr>
        <p:grpSpPr>
          <a:xfrm>
            <a:off x="574044" y="1239113"/>
            <a:ext cx="3240000" cy="1260000"/>
            <a:chOff x="488448" y="1211102"/>
            <a:chExt cx="3240000" cy="1260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712920A9-90BF-80B2-6073-E0AE08E96245}"/>
                </a:ext>
              </a:extLst>
            </p:cNvPr>
            <p:cNvSpPr/>
            <p:nvPr/>
          </p:nvSpPr>
          <p:spPr>
            <a:xfrm>
              <a:off x="488448" y="1211102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2" name="Imagen 11" descr="Dibujo con letras blancas&#10;&#10;Descripción generada automáticamente con confianza media">
              <a:extLst>
                <a:ext uri="{FF2B5EF4-FFF2-40B4-BE49-F238E27FC236}">
                  <a16:creationId xmlns:a16="http://schemas.microsoft.com/office/drawing/2014/main" id="{28D981B0-DD6F-BE07-EF88-937C60192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65" y="1560949"/>
              <a:ext cx="2975966" cy="560306"/>
            </a:xfrm>
            <a:prstGeom prst="rect">
              <a:avLst/>
            </a:prstGeom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1EBFC720-7072-DF19-CACF-135B097E4474}"/>
              </a:ext>
            </a:extLst>
          </p:cNvPr>
          <p:cNvGrpSpPr/>
          <p:nvPr/>
        </p:nvGrpSpPr>
        <p:grpSpPr>
          <a:xfrm>
            <a:off x="4453247" y="1211102"/>
            <a:ext cx="3240000" cy="1260000"/>
            <a:chOff x="3849948" y="1391547"/>
            <a:chExt cx="3240000" cy="1260000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01CF9013-F79E-BE1F-A492-FE3C324A11FD}"/>
                </a:ext>
              </a:extLst>
            </p:cNvPr>
            <p:cNvSpPr/>
            <p:nvPr/>
          </p:nvSpPr>
          <p:spPr>
            <a:xfrm>
              <a:off x="3849948" y="1391547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005AA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13" name="Picture 2" descr="Consejo Estudiantil - Universidad Icesi, Cali - ColombiaEs tiempo de ayudar">
              <a:extLst>
                <a:ext uri="{FF2B5EF4-FFF2-40B4-BE49-F238E27FC236}">
                  <a16:creationId xmlns:a16="http://schemas.microsoft.com/office/drawing/2014/main" id="{25B3CE12-25E5-E211-1952-C8266E12DD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5823" y="1658904"/>
              <a:ext cx="2308251" cy="725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9729ACF8-9EF2-F17E-AD34-F59366F32DA1}"/>
              </a:ext>
            </a:extLst>
          </p:cNvPr>
          <p:cNvGrpSpPr/>
          <p:nvPr/>
        </p:nvGrpSpPr>
        <p:grpSpPr>
          <a:xfrm>
            <a:off x="574044" y="2787785"/>
            <a:ext cx="3240000" cy="1260000"/>
            <a:chOff x="4272552" y="4047951"/>
            <a:chExt cx="3240000" cy="1260000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1E7289CD-7CF6-AA6A-2A6B-634C44CA4A87}"/>
                </a:ext>
              </a:extLst>
            </p:cNvPr>
            <p:cNvSpPr/>
            <p:nvPr/>
          </p:nvSpPr>
          <p:spPr>
            <a:xfrm>
              <a:off x="4272552" y="4047951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F8F8F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1026" name="Picture 2" descr="Al aire | Javeriana Estéro Cali 107.5">
              <a:extLst>
                <a:ext uri="{FF2B5EF4-FFF2-40B4-BE49-F238E27FC236}">
                  <a16:creationId xmlns:a16="http://schemas.microsoft.com/office/drawing/2014/main" id="{5AD604AE-2158-5115-AD8A-659AB0E4D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708" y="4204431"/>
              <a:ext cx="2925689" cy="947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FBB2B145-A043-9390-0F28-7729E7ADC2CA}"/>
              </a:ext>
            </a:extLst>
          </p:cNvPr>
          <p:cNvGrpSpPr/>
          <p:nvPr/>
        </p:nvGrpSpPr>
        <p:grpSpPr>
          <a:xfrm>
            <a:off x="4453247" y="2787785"/>
            <a:ext cx="3240000" cy="1260000"/>
            <a:chOff x="8358859" y="4276368"/>
            <a:chExt cx="3240000" cy="1260000"/>
          </a:xfrm>
        </p:grpSpPr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1DF57C8C-3E7A-854B-AA0F-A76CD5291157}"/>
                </a:ext>
              </a:extLst>
            </p:cNvPr>
            <p:cNvSpPr/>
            <p:nvPr/>
          </p:nvSpPr>
          <p:spPr>
            <a:xfrm>
              <a:off x="8358859" y="4276368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37B70E52-FEF9-20E5-DE32-221429DE3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18" b="26632"/>
            <a:stretch/>
          </p:blipFill>
          <p:spPr>
            <a:xfrm>
              <a:off x="8516089" y="4432848"/>
              <a:ext cx="2925541" cy="947040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99EB6D7-E044-1E9C-F081-36AE436CDC02}"/>
              </a:ext>
            </a:extLst>
          </p:cNvPr>
          <p:cNvGrpSpPr/>
          <p:nvPr/>
        </p:nvGrpSpPr>
        <p:grpSpPr>
          <a:xfrm>
            <a:off x="8332450" y="1211102"/>
            <a:ext cx="3240000" cy="1260000"/>
            <a:chOff x="8360837" y="4247888"/>
            <a:chExt cx="3240000" cy="12600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4020D3E3-2FAC-4B61-02D3-3EF0D248D48F}"/>
                </a:ext>
              </a:extLst>
            </p:cNvPr>
            <p:cNvSpPr/>
            <p:nvPr/>
          </p:nvSpPr>
          <p:spPr>
            <a:xfrm>
              <a:off x="8360837" y="4247888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5" name="Picture 2" descr="Galeria de fotos - Canal Universitario / Universidad del Valle / Cali,  ColombiaCanal Universitario / Universidad del Valle / Cali, Colombia">
              <a:extLst>
                <a:ext uri="{FF2B5EF4-FFF2-40B4-BE49-F238E27FC236}">
                  <a16:creationId xmlns:a16="http://schemas.microsoft.com/office/drawing/2014/main" id="{3E30ED9E-3839-E703-7AB2-2BA86DF008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19" b="43212"/>
            <a:stretch/>
          </p:blipFill>
          <p:spPr bwMode="auto">
            <a:xfrm>
              <a:off x="8514005" y="4595643"/>
              <a:ext cx="2933664" cy="564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7257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535FFD1-2BDA-5BD2-6222-F7552EEA1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32" y="104932"/>
            <a:ext cx="7854714" cy="586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28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2B7E-1D53-9109-1252-A712E6FAD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B6AAD9F2-8152-B90F-237A-C60D3DF0D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913" y="526286"/>
            <a:ext cx="2974829" cy="5396515"/>
          </a:xfrm>
          <a:prstGeom prst="rect">
            <a:avLst/>
          </a:prstGeom>
        </p:spPr>
      </p:pic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E41A58FB-5C8A-8969-AB59-512DFE7C1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4" b="12679"/>
          <a:stretch/>
        </p:blipFill>
        <p:spPr>
          <a:xfrm>
            <a:off x="1719668" y="574777"/>
            <a:ext cx="3206421" cy="534802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2808B32-14A1-9E6A-5938-E5F8B0DE8958}"/>
              </a:ext>
            </a:extLst>
          </p:cNvPr>
          <p:cNvSpPr txBox="1"/>
          <p:nvPr/>
        </p:nvSpPr>
        <p:spPr>
          <a:xfrm rot="16200000">
            <a:off x="391388" y="2802514"/>
            <a:ext cx="1747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/>
              <a:t>TIKTOK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38EEE4-1ECF-9D55-EBD3-868F07355386}"/>
              </a:ext>
            </a:extLst>
          </p:cNvPr>
          <p:cNvSpPr txBox="1"/>
          <p:nvPr/>
        </p:nvSpPr>
        <p:spPr>
          <a:xfrm rot="16200000">
            <a:off x="5220666" y="2539241"/>
            <a:ext cx="227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/>
              <a:t>INSTAGRAM</a:t>
            </a:r>
          </a:p>
        </p:txBody>
      </p:sp>
    </p:spTree>
    <p:extLst>
      <p:ext uri="{BB962C8B-B14F-4D97-AF65-F5344CB8AC3E}">
        <p14:creationId xmlns:p14="http://schemas.microsoft.com/office/powerpoint/2010/main" val="66716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63EF6-01B6-56A8-CE13-DDDEF3F96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interior, edificio, cuarto, piso&#10;&#10;Descripción generada automáticamente">
            <a:extLst>
              <a:ext uri="{FF2B5EF4-FFF2-40B4-BE49-F238E27FC236}">
                <a16:creationId xmlns:a16="http://schemas.microsoft.com/office/drawing/2014/main" id="{AA2F4992-6241-6B40-0F19-75B277AFE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122" y="119921"/>
            <a:ext cx="4327415" cy="5769887"/>
          </a:xfrm>
          <a:prstGeom prst="rect">
            <a:avLst/>
          </a:prstGeom>
        </p:spPr>
      </p:pic>
      <p:pic>
        <p:nvPicPr>
          <p:cNvPr id="3" name="Imagen 2" descr="Imagen que contiene persona, interior, tabla, sostener&#10;&#10;Descripción generada automáticamente">
            <a:extLst>
              <a:ext uri="{FF2B5EF4-FFF2-40B4-BE49-F238E27FC236}">
                <a16:creationId xmlns:a16="http://schemas.microsoft.com/office/drawing/2014/main" id="{B14B2D0D-9FCA-B79B-2ECC-665BFF6B1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10" y="119921"/>
            <a:ext cx="4327415" cy="576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0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1F429-008F-45FB-A926-54D3F0286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9FC9AB-36F7-2F16-D70B-40948973D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8" t="10885" r="2953" b="6465"/>
          <a:stretch/>
        </p:blipFill>
        <p:spPr>
          <a:xfrm>
            <a:off x="214117" y="110721"/>
            <a:ext cx="11763765" cy="57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6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C75A2-B3FB-9145-5118-ED5A5462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83B3207-A8A1-BB2C-E4E7-B74D52A1C5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246" t="14534" r="20970" b="18965"/>
          <a:stretch/>
        </p:blipFill>
        <p:spPr>
          <a:xfrm>
            <a:off x="324939" y="767687"/>
            <a:ext cx="7410734" cy="4558352"/>
          </a:xfrm>
          <a:prstGeom prst="rect">
            <a:avLst/>
          </a:prstGeom>
        </p:spPr>
      </p:pic>
      <p:pic>
        <p:nvPicPr>
          <p:cNvPr id="8" name="Imagen 7" descr="Imagen que contiene joven, hombre&#10;&#10;El contenido generado por IA puede ser incorrecto.">
            <a:extLst>
              <a:ext uri="{FF2B5EF4-FFF2-40B4-BE49-F238E27FC236}">
                <a16:creationId xmlns:a16="http://schemas.microsoft.com/office/drawing/2014/main" id="{DB7A9C2A-37F0-DAEC-88A1-C72885804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95" b="13919"/>
          <a:stretch/>
        </p:blipFill>
        <p:spPr>
          <a:xfrm>
            <a:off x="8545425" y="900545"/>
            <a:ext cx="3163253" cy="1274619"/>
          </a:xfrm>
          <a:prstGeom prst="rect">
            <a:avLst/>
          </a:prstGeom>
        </p:spPr>
      </p:pic>
      <p:pic>
        <p:nvPicPr>
          <p:cNvPr id="4" name="Imagen 3" descr="Código QR&#10;&#10;El contenido generado por IA puede ser incorrecto.">
            <a:extLst>
              <a:ext uri="{FF2B5EF4-FFF2-40B4-BE49-F238E27FC236}">
                <a16:creationId xmlns:a16="http://schemas.microsoft.com/office/drawing/2014/main" id="{4236323C-0832-7E5A-2D31-C80CA0CB4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425" y="2507672"/>
            <a:ext cx="3163253" cy="316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32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63F0B-7CB3-B24B-C3B1-E25A7E11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0"/>
            <a:ext cx="11823032" cy="1090863"/>
          </a:xfrm>
        </p:spPr>
        <p:txBody>
          <a:bodyPr/>
          <a:lstStyle/>
          <a:p>
            <a:r>
              <a:rPr lang="es-CO" dirty="0"/>
              <a:t>Flujo de Trabajo En </a:t>
            </a:r>
            <a:r>
              <a:rPr lang="es-CO" dirty="0" err="1"/>
              <a:t>Power</a:t>
            </a:r>
            <a:r>
              <a:rPr lang="es-CO" dirty="0"/>
              <a:t> BI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74345A9-1F0C-9A34-CB6A-DE5025358115}"/>
              </a:ext>
            </a:extLst>
          </p:cNvPr>
          <p:cNvSpPr txBox="1"/>
          <p:nvPr/>
        </p:nvSpPr>
        <p:spPr>
          <a:xfrm>
            <a:off x="5422890" y="4183394"/>
            <a:ext cx="1747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Almacenamiento</a:t>
            </a:r>
          </a:p>
        </p:txBody>
      </p:sp>
      <p:pic>
        <p:nvPicPr>
          <p:cNvPr id="1030" name="Picture 6" descr="power bi logo png 10 free Cliparts | Download images on Clipground 2025">
            <a:extLst>
              <a:ext uri="{FF2B5EF4-FFF2-40B4-BE49-F238E27FC236}">
                <a16:creationId xmlns:a16="http://schemas.microsoft.com/office/drawing/2014/main" id="{A2DA421D-95F5-057A-D17F-BAF8C16B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629" y="2230574"/>
            <a:ext cx="1845166" cy="184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3B7E11D-0B61-C558-6F23-257C4D27B538}"/>
              </a:ext>
            </a:extLst>
          </p:cNvPr>
          <p:cNvSpPr txBox="1"/>
          <p:nvPr/>
        </p:nvSpPr>
        <p:spPr>
          <a:xfrm>
            <a:off x="8492628" y="4100936"/>
            <a:ext cx="184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Transformación y visualización</a:t>
            </a:r>
          </a:p>
        </p:txBody>
      </p:sp>
      <p:sp>
        <p:nvSpPr>
          <p:cNvPr id="13" name="Flecha: curvada hacia arriba 12">
            <a:extLst>
              <a:ext uri="{FF2B5EF4-FFF2-40B4-BE49-F238E27FC236}">
                <a16:creationId xmlns:a16="http://schemas.microsoft.com/office/drawing/2014/main" id="{093B8B78-9DDB-FE7C-C7C1-A9866F260EBD}"/>
              </a:ext>
            </a:extLst>
          </p:cNvPr>
          <p:cNvSpPr/>
          <p:nvPr/>
        </p:nvSpPr>
        <p:spPr>
          <a:xfrm>
            <a:off x="3675548" y="4537736"/>
            <a:ext cx="2275309" cy="759618"/>
          </a:xfrm>
          <a:prstGeom prst="curvedUpArrow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1032" name="Picture 8" descr="&quot;ms sharepoint&quot; Icon - Download for free – Iconduck">
            <a:extLst>
              <a:ext uri="{FF2B5EF4-FFF2-40B4-BE49-F238E27FC236}">
                <a16:creationId xmlns:a16="http://schemas.microsoft.com/office/drawing/2014/main" id="{A6F8F682-E016-0501-594B-99438A98E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76" y="2445881"/>
            <a:ext cx="1860756" cy="162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054C485B-0027-96C3-BCCE-2B3FB064F9CD}"/>
              </a:ext>
            </a:extLst>
          </p:cNvPr>
          <p:cNvGrpSpPr/>
          <p:nvPr/>
        </p:nvGrpSpPr>
        <p:grpSpPr>
          <a:xfrm>
            <a:off x="1961708" y="1853830"/>
            <a:ext cx="2559569" cy="2683906"/>
            <a:chOff x="130646" y="1712996"/>
            <a:chExt cx="2559569" cy="2683906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CB866D1C-296D-3573-D1E5-3BE81BC97CA5}"/>
                </a:ext>
              </a:extLst>
            </p:cNvPr>
            <p:cNvSpPr txBox="1"/>
            <p:nvPr/>
          </p:nvSpPr>
          <p:spPr>
            <a:xfrm>
              <a:off x="509665" y="4027570"/>
              <a:ext cx="163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/>
                <a:t>Captura de datos</a:t>
              </a:r>
            </a:p>
          </p:txBody>
        </p:sp>
        <p:pic>
          <p:nvPicPr>
            <p:cNvPr id="4" name="Imagen 3" descr="Interfaz de usuario gráfica, Aplicación, Teams&#10;&#10;El contenido generado por IA puede ser incorrecto.">
              <a:extLst>
                <a:ext uri="{FF2B5EF4-FFF2-40B4-BE49-F238E27FC236}">
                  <a16:creationId xmlns:a16="http://schemas.microsoft.com/office/drawing/2014/main" id="{7838588A-A1C0-18F9-4D7B-02A52435D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8115"/>
            <a:stretch/>
          </p:blipFill>
          <p:spPr>
            <a:xfrm>
              <a:off x="130646" y="1840275"/>
              <a:ext cx="2559569" cy="2367455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75A2691B-2974-57B0-667A-D1D2931CDF00}"/>
                </a:ext>
              </a:extLst>
            </p:cNvPr>
            <p:cNvSpPr/>
            <p:nvPr/>
          </p:nvSpPr>
          <p:spPr>
            <a:xfrm>
              <a:off x="515178" y="1712996"/>
              <a:ext cx="1633928" cy="1090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26" name="Picture 2" descr="PowerApps: Eenvoudig, Efficiënt, Flexibel - Return software">
              <a:extLst>
                <a:ext uri="{FF2B5EF4-FFF2-40B4-BE49-F238E27FC236}">
                  <a16:creationId xmlns:a16="http://schemas.microsoft.com/office/drawing/2014/main" id="{2FDEA7E0-EB23-616A-AFEA-E03AF8428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0" t="3614" r="9795" b="11885"/>
            <a:stretch/>
          </p:blipFill>
          <p:spPr bwMode="auto">
            <a:xfrm>
              <a:off x="845049" y="1810632"/>
              <a:ext cx="999437" cy="958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Flecha: curvada hacia arriba 15">
            <a:extLst>
              <a:ext uri="{FF2B5EF4-FFF2-40B4-BE49-F238E27FC236}">
                <a16:creationId xmlns:a16="http://schemas.microsoft.com/office/drawing/2014/main" id="{F856F9FC-F518-E083-FD96-191B435AF6C2}"/>
              </a:ext>
            </a:extLst>
          </p:cNvPr>
          <p:cNvSpPr/>
          <p:nvPr/>
        </p:nvSpPr>
        <p:spPr>
          <a:xfrm rot="21100887" flipV="1">
            <a:off x="6638674" y="1591723"/>
            <a:ext cx="2282176" cy="759618"/>
          </a:xfrm>
          <a:prstGeom prst="curvedUpArrow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7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ABA5E-BF6E-998D-F065-5E2762784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DFB449-9999-18B3-280F-73AEE94EE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0"/>
            <a:ext cx="11823032" cy="1090863"/>
          </a:xfrm>
        </p:spPr>
        <p:txBody>
          <a:bodyPr/>
          <a:lstStyle/>
          <a:p>
            <a:r>
              <a:rPr lang="es-CO" dirty="0"/>
              <a:t>Flujo de Trabajo En </a:t>
            </a:r>
            <a:r>
              <a:rPr lang="es-CO" dirty="0" err="1"/>
              <a:t>Power</a:t>
            </a:r>
            <a:r>
              <a:rPr lang="es-CO" dirty="0"/>
              <a:t> BI</a:t>
            </a:r>
          </a:p>
        </p:txBody>
      </p:sp>
      <p:pic>
        <p:nvPicPr>
          <p:cNvPr id="1026" name="Picture 2" descr="PowerApps: Eenvoudig, Efficiënt, Flexibel - Return software">
            <a:extLst>
              <a:ext uri="{FF2B5EF4-FFF2-40B4-BE49-F238E27FC236}">
                <a16:creationId xmlns:a16="http://schemas.microsoft.com/office/drawing/2014/main" id="{5771D35A-D7D6-B515-7C36-C1748D56A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0" t="3614" r="9795" b="11885"/>
          <a:stretch/>
        </p:blipFill>
        <p:spPr bwMode="auto">
          <a:xfrm>
            <a:off x="192505" y="2187998"/>
            <a:ext cx="1633928" cy="156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2B69F3C-4323-EDAC-A727-FEEE87621770}"/>
              </a:ext>
            </a:extLst>
          </p:cNvPr>
          <p:cNvSpPr txBox="1"/>
          <p:nvPr/>
        </p:nvSpPr>
        <p:spPr>
          <a:xfrm>
            <a:off x="192505" y="4027570"/>
            <a:ext cx="163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Captura de datos</a:t>
            </a:r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FBC07B6-790F-AA23-C2BA-44E8D05E3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1" t="15089" r="7614" b="15353"/>
          <a:stretch/>
        </p:blipFill>
        <p:spPr>
          <a:xfrm>
            <a:off x="2108115" y="1182687"/>
            <a:ext cx="9707802" cy="449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2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lobal Power Platform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50FF3EF90365045B0C765F32BE82F47" ma:contentTypeVersion="12" ma:contentTypeDescription="Crear nuevo documento." ma:contentTypeScope="" ma:versionID="ab5e4a40d292c40b0c20ab9b5a7b7ead">
  <xsd:schema xmlns:xsd="http://www.w3.org/2001/XMLSchema" xmlns:xs="http://www.w3.org/2001/XMLSchema" xmlns:p="http://schemas.microsoft.com/office/2006/metadata/properties" xmlns:ns2="863dc2d4-9990-48de-9593-97e4a854a45f" xmlns:ns3="563ab91c-d08d-4c33-9871-4cc4e409eafa" targetNamespace="http://schemas.microsoft.com/office/2006/metadata/properties" ma:root="true" ma:fieldsID="1acb7bcc4bc7f667b23a4281d6408aa3" ns2:_="" ns3:_="">
    <xsd:import namespace="863dc2d4-9990-48de-9593-97e4a854a45f"/>
    <xsd:import namespace="563ab91c-d08d-4c33-9871-4cc4e409ea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dc2d4-9990-48de-9593-97e4a854a4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8ca3e406-81ba-4efa-b23b-ea891bb11d9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ab91c-d08d-4c33-9871-4cc4e409eaf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d624c55-55c1-45a0-a895-093290f10ed4}" ma:internalName="TaxCatchAll" ma:showField="CatchAllData" ma:web="563ab91c-d08d-4c33-9871-4cc4e409ea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63dc2d4-9990-48de-9593-97e4a854a45f">
      <Terms xmlns="http://schemas.microsoft.com/office/infopath/2007/PartnerControls"/>
    </lcf76f155ced4ddcb4097134ff3c332f>
    <TaxCatchAll xmlns="563ab91c-d08d-4c33-9871-4cc4e409eaf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D65EC2-566D-403A-BD05-D4C442C8D7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3dc2d4-9990-48de-9593-97e4a854a45f"/>
    <ds:schemaRef ds:uri="563ab91c-d08d-4c33-9871-4cc4e409ea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99D9475-1AE1-45C8-B1D4-023D14BDD6BB}">
  <ds:schemaRefs>
    <ds:schemaRef ds:uri="http://schemas.microsoft.com/office/2006/metadata/properties"/>
    <ds:schemaRef ds:uri="http://schemas.microsoft.com/office/infopath/2007/PartnerControls"/>
    <ds:schemaRef ds:uri="863dc2d4-9990-48de-9593-97e4a854a45f"/>
    <ds:schemaRef ds:uri="563ab91c-d08d-4c33-9871-4cc4e409eafa"/>
  </ds:schemaRefs>
</ds:datastoreItem>
</file>

<file path=customXml/itemProps3.xml><?xml version="1.0" encoding="utf-8"?>
<ds:datastoreItem xmlns:ds="http://schemas.openxmlformats.org/officeDocument/2006/customXml" ds:itemID="{EED01A0D-88BE-4FA6-8586-487149ED629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1065</TotalTime>
  <Words>121</Words>
  <Application>Microsoft Office PowerPoint</Application>
  <PresentationFormat>Panorámica</PresentationFormat>
  <Paragraphs>31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Microsoft PhagsPa</vt:lpstr>
      <vt:lpstr>Oswald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Flujo de Trabajo En Power BI</vt:lpstr>
      <vt:lpstr>Flujo de Trabajo En Power BI</vt:lpstr>
      <vt:lpstr>Flujo de Trabajo En Power BI</vt:lpstr>
      <vt:lpstr>Flujo de Trabajo En Power BI</vt:lpstr>
      <vt:lpstr>Flujo de Trabajo En Power BI</vt:lpstr>
      <vt:lpstr>Flujo de Trabajo En Power BI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Álvaro Ignacio Rodríguez Lasso</dc:creator>
  <cp:lastModifiedBy>Hugo Davila</cp:lastModifiedBy>
  <cp:revision>106</cp:revision>
  <dcterms:created xsi:type="dcterms:W3CDTF">2023-06-14T01:28:16Z</dcterms:created>
  <dcterms:modified xsi:type="dcterms:W3CDTF">2025-02-21T01:30:18Z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0x010100850FF3EF90365045B0C765F32BE82F47</vt:lpwstr>
  </property>
  <property fmtid="{D5CDD505-2E9C-101B-9397-08002B2CF9AE}" pid="3" name="MediaServiceImageTags">
    <vt:lpwstr/>
  </property>
</Properties>
</file>